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 Thin"/>
      <p:regular r:id="rId41"/>
      <p:bold r:id="rId42"/>
      <p:italic r:id="rId43"/>
      <p:boldItalic r:id="rId44"/>
    </p:embeddedFont>
    <p:embeddedFont>
      <p:font typeface="Roboto Mono Medium"/>
      <p:regular r:id="rId45"/>
      <p:bold r:id="rId46"/>
      <p:italic r:id="rId47"/>
      <p:boldItalic r:id="rId48"/>
    </p:embeddedFont>
    <p:embeddedFont>
      <p:font typeface="Roboto Medium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Roboto Light"/>
      <p:regular r:id="rId57"/>
      <p:bold r:id="rId58"/>
      <p:italic r:id="rId59"/>
      <p:boldItalic r:id="rId60"/>
    </p:embeddedFon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EA9C209-CCA5-4028-90A7-3CB9A0907E41}">
  <a:tblStyle styleId="{6EA9C209-CCA5-4028-90A7-3CB9A0907E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Thin-bold.fntdata"/><Relationship Id="rId41" Type="http://schemas.openxmlformats.org/officeDocument/2006/relationships/font" Target="fonts/RobotoThin-regular.fntdata"/><Relationship Id="rId44" Type="http://schemas.openxmlformats.org/officeDocument/2006/relationships/font" Target="fonts/RobotoThin-boldItalic.fntdata"/><Relationship Id="rId43" Type="http://schemas.openxmlformats.org/officeDocument/2006/relationships/font" Target="fonts/RobotoThin-italic.fntdata"/><Relationship Id="rId46" Type="http://schemas.openxmlformats.org/officeDocument/2006/relationships/font" Target="fonts/RobotoMonoMedium-bold.fntdata"/><Relationship Id="rId45" Type="http://schemas.openxmlformats.org/officeDocument/2006/relationships/font" Target="fonts/RobotoMono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Medium-boldItalic.fntdata"/><Relationship Id="rId47" Type="http://schemas.openxmlformats.org/officeDocument/2006/relationships/font" Target="fonts/RobotoMonoMedium-italic.fntdata"/><Relationship Id="rId49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italic.fntdata"/><Relationship Id="rId50" Type="http://schemas.openxmlformats.org/officeDocument/2006/relationships/font" Target="fonts/RobotoMedium-bold.fntdata"/><Relationship Id="rId53" Type="http://schemas.openxmlformats.org/officeDocument/2006/relationships/font" Target="fonts/Roboto-regular.fntdata"/><Relationship Id="rId52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schemas.openxmlformats.org/officeDocument/2006/relationships/font" Target="fonts/RobotoLight-regular.fnt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Light-italic.fntdata"/><Relationship Id="rId14" Type="http://schemas.openxmlformats.org/officeDocument/2006/relationships/slide" Target="slides/slide9.xml"/><Relationship Id="rId58" Type="http://schemas.openxmlformats.org/officeDocument/2006/relationships/font" Target="fonts/Roboto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11609560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11609560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11609560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11609560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11609560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11609560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511609560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511609560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511609560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511609560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11609560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11609560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11609560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511609560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511609560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511609560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11609560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11609560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11609560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11609560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11609560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11609560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511609560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511609560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11609560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11609560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11609560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11609560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511609560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511609560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511609560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511609560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511609560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511609560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511609560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511609560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11609560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11609560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11609560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11609560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1160956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51160956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11609560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11609560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11609560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11609560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511609560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511609560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5116095604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5116095604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11609560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511609560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11609560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11609560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51160956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51160956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1160956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1160956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11609560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11609560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11609560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11609560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11609560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11609560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11609560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11609560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4.png"/><Relationship Id="rId4" Type="http://schemas.openxmlformats.org/officeDocument/2006/relationships/image" Target="../media/image7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9.png"/><Relationship Id="rId4" Type="http://schemas.openxmlformats.org/officeDocument/2006/relationships/image" Target="../media/image5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Relationship Id="rId7" Type="http://schemas.openxmlformats.org/officeDocument/2006/relationships/image" Target="../media/image4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3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83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Relationship Id="rId8" Type="http://schemas.openxmlformats.org/officeDocument/2006/relationships/image" Target="../media/image7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Relationship Id="rId4" Type="http://schemas.openxmlformats.org/officeDocument/2006/relationships/image" Target="../media/image91.png"/><Relationship Id="rId9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4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5.png"/><Relationship Id="rId5" Type="http://schemas.openxmlformats.org/officeDocument/2006/relationships/image" Target="../media/image89.png"/><Relationship Id="rId6" Type="http://schemas.openxmlformats.org/officeDocument/2006/relationships/image" Target="../media/image92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1 Day 2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417475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Access Controls</a:t>
            </a:r>
            <a:endParaRPr sz="2400"/>
          </a:p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File Permissions</a:t>
            </a:r>
            <a:endParaRPr/>
          </a:p>
        </p:txBody>
      </p:sp>
      <p:sp>
        <p:nvSpPr>
          <p:cNvPr id="1126" name="Google Shape;1126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permissions can be set using two different notations: Symbolic and Octal</a:t>
            </a:r>
            <a:endParaRPr/>
          </a:p>
        </p:txBody>
      </p:sp>
      <p:sp>
        <p:nvSpPr>
          <p:cNvPr id="1127" name="Google Shape;1127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28" name="Google Shape;1128;p62"/>
          <p:cNvGraphicFramePr/>
          <p:nvPr/>
        </p:nvGraphicFramePr>
        <p:xfrm>
          <a:off x="393425" y="1445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{6EA9C209-CCA5-4028-90A7-3CB9A0907E41}</a:tableStyleId>
              </a:tblPr>
              <a:tblGrid>
                <a:gridCol w="382850"/>
                <a:gridCol w="382850"/>
                <a:gridCol w="382850"/>
                <a:gridCol w="382850"/>
                <a:gridCol w="2474550"/>
              </a:tblGrid>
              <a:tr h="26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No permission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Only execute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Only write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Write and execute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Only read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Read and execute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-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Read and write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Read, write and execute</a:t>
                      </a:r>
                      <a:endParaRPr sz="12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29" name="Google Shape;1129;p62"/>
          <p:cNvSpPr txBox="1"/>
          <p:nvPr/>
        </p:nvSpPr>
        <p:spPr>
          <a:xfrm>
            <a:off x="4867800" y="1340550"/>
            <a:ext cx="3477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ono"/>
                <a:ea typeface="Roboto Mono"/>
                <a:cs typeface="Roboto Mono"/>
                <a:sym typeface="Roboto Mono"/>
              </a:rPr>
              <a:t>rwx  rw-  r--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0" name="Google Shape;1130;p62"/>
          <p:cNvSpPr/>
          <p:nvPr/>
        </p:nvSpPr>
        <p:spPr>
          <a:xfrm rot="-5400000">
            <a:off x="5197225" y="1607825"/>
            <a:ext cx="241500" cy="7743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2"/>
          <p:cNvSpPr/>
          <p:nvPr/>
        </p:nvSpPr>
        <p:spPr>
          <a:xfrm rot="-5400000">
            <a:off x="6340671" y="1607825"/>
            <a:ext cx="241500" cy="7743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2"/>
          <p:cNvSpPr/>
          <p:nvPr/>
        </p:nvSpPr>
        <p:spPr>
          <a:xfrm rot="-5400000">
            <a:off x="7484117" y="1607825"/>
            <a:ext cx="241500" cy="7743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2"/>
          <p:cNvSpPr txBox="1"/>
          <p:nvPr/>
        </p:nvSpPr>
        <p:spPr>
          <a:xfrm>
            <a:off x="4751900" y="4254625"/>
            <a:ext cx="1158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User can read, write execute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2"/>
          <p:cNvSpPr txBox="1"/>
          <p:nvPr/>
        </p:nvSpPr>
        <p:spPr>
          <a:xfrm>
            <a:off x="5889700" y="4214975"/>
            <a:ext cx="11586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Group can read and write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62"/>
          <p:cNvSpPr txBox="1"/>
          <p:nvPr/>
        </p:nvSpPr>
        <p:spPr>
          <a:xfrm>
            <a:off x="7171750" y="4290663"/>
            <a:ext cx="1319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Others can read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6" name="Google Shape;1136;p62"/>
          <p:cNvSpPr txBox="1"/>
          <p:nvPr/>
        </p:nvSpPr>
        <p:spPr>
          <a:xfrm>
            <a:off x="4819375" y="2220925"/>
            <a:ext cx="9972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+ 2 + 1</a:t>
            </a:r>
            <a:endParaRPr/>
          </a:p>
        </p:txBody>
      </p:sp>
      <p:sp>
        <p:nvSpPr>
          <p:cNvPr id="1137" name="Google Shape;1137;p62"/>
          <p:cNvSpPr txBox="1"/>
          <p:nvPr/>
        </p:nvSpPr>
        <p:spPr>
          <a:xfrm>
            <a:off x="5993750" y="2239325"/>
            <a:ext cx="9972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+ 2 + 0</a:t>
            </a:r>
            <a:endParaRPr/>
          </a:p>
        </p:txBody>
      </p:sp>
      <p:sp>
        <p:nvSpPr>
          <p:cNvPr id="1138" name="Google Shape;1138;p62"/>
          <p:cNvSpPr txBox="1"/>
          <p:nvPr/>
        </p:nvSpPr>
        <p:spPr>
          <a:xfrm>
            <a:off x="7217725" y="2246675"/>
            <a:ext cx="9027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+ 0 + 0 </a:t>
            </a:r>
            <a:endParaRPr/>
          </a:p>
        </p:txBody>
      </p:sp>
      <p:sp>
        <p:nvSpPr>
          <p:cNvPr id="1139" name="Google Shape;1139;p62"/>
          <p:cNvSpPr/>
          <p:nvPr/>
        </p:nvSpPr>
        <p:spPr>
          <a:xfrm rot="-5400000">
            <a:off x="5197225" y="2243075"/>
            <a:ext cx="241500" cy="7743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2"/>
          <p:cNvSpPr/>
          <p:nvPr/>
        </p:nvSpPr>
        <p:spPr>
          <a:xfrm rot="-5400000">
            <a:off x="6355850" y="2178875"/>
            <a:ext cx="241500" cy="9027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2"/>
          <p:cNvSpPr/>
          <p:nvPr/>
        </p:nvSpPr>
        <p:spPr>
          <a:xfrm rot="-5400000">
            <a:off x="7557975" y="2208450"/>
            <a:ext cx="240600" cy="8604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2"/>
          <p:cNvSpPr txBox="1"/>
          <p:nvPr/>
        </p:nvSpPr>
        <p:spPr>
          <a:xfrm>
            <a:off x="4944050" y="2949175"/>
            <a:ext cx="774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3" name="Google Shape;1143;p62"/>
          <p:cNvSpPr txBox="1"/>
          <p:nvPr/>
        </p:nvSpPr>
        <p:spPr>
          <a:xfrm>
            <a:off x="6081850" y="2924213"/>
            <a:ext cx="774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4" name="Google Shape;1144;p62"/>
          <p:cNvSpPr txBox="1"/>
          <p:nvPr/>
        </p:nvSpPr>
        <p:spPr>
          <a:xfrm>
            <a:off x="7219650" y="2924225"/>
            <a:ext cx="7743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5" name="Google Shape;1145;p62"/>
          <p:cNvSpPr/>
          <p:nvPr/>
        </p:nvSpPr>
        <p:spPr>
          <a:xfrm rot="5400000">
            <a:off x="6321625" y="1770775"/>
            <a:ext cx="441000" cy="3222600"/>
          </a:xfrm>
          <a:prstGeom prst="rightBrace">
            <a:avLst>
              <a:gd fmla="val 8333" name="adj1"/>
              <a:gd fmla="val 52069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62"/>
          <p:cNvSpPr txBox="1"/>
          <p:nvPr/>
        </p:nvSpPr>
        <p:spPr>
          <a:xfrm>
            <a:off x="5303800" y="3642588"/>
            <a:ext cx="2330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764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147" name="Google Shape;1147;p62"/>
          <p:cNvCxnSpPr>
            <a:endCxn id="1133" idx="0"/>
          </p:cNvCxnSpPr>
          <p:nvPr/>
        </p:nvCxnSpPr>
        <p:spPr>
          <a:xfrm flipH="1">
            <a:off x="5331200" y="3990925"/>
            <a:ext cx="887400" cy="26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48" name="Google Shape;1148;p62"/>
          <p:cNvCxnSpPr/>
          <p:nvPr/>
        </p:nvCxnSpPr>
        <p:spPr>
          <a:xfrm flipH="1">
            <a:off x="6468850" y="4004025"/>
            <a:ext cx="1200" cy="330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62"/>
          <p:cNvCxnSpPr>
            <a:endCxn id="1135" idx="0"/>
          </p:cNvCxnSpPr>
          <p:nvPr/>
        </p:nvCxnSpPr>
        <p:spPr>
          <a:xfrm>
            <a:off x="6720250" y="3971163"/>
            <a:ext cx="1111200" cy="31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50" name="Google Shape;1150;p62"/>
          <p:cNvSpPr txBox="1"/>
          <p:nvPr/>
        </p:nvSpPr>
        <p:spPr>
          <a:xfrm>
            <a:off x="393450" y="1156925"/>
            <a:ext cx="4005900" cy="288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Octal Notation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56" name="Google Shape;1156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File Permissions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practice inspecting and setting file permissions.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File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Permissions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  <p:sp>
        <p:nvSpPr>
          <p:cNvPr id="1164" name="Google Shape;1164;p6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Inspect the permissions on the following files and directories: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/etc/shadow, /etc/passwd, ~/.bashrc</a:t>
            </a:r>
            <a:r>
              <a:rPr lang="en">
                <a:solidFill>
                  <a:schemeClr val="dk1"/>
                </a:solidFill>
              </a:rPr>
              <a:t>, the directories in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/home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Make sure to record the file permissions for these files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2. Next, create two new directories in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called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GroupFAQs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PrivateData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3. In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GroupFAQs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create three new files. Use any names you’d like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Grant “group” read access (but not write or execute), and restrict “other” access to these files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4. Change back to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Update the permissions for files in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GroupFAQs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such that they have "group" read </a:t>
            </a:r>
            <a:r>
              <a:rPr i="1"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</a:t>
            </a: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write access.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5"/>
          <p:cNvSpPr txBox="1"/>
          <p:nvPr/>
        </p:nvSpPr>
        <p:spPr>
          <a:xfrm>
            <a:off x="2844675" y="3589950"/>
            <a:ext cx="36528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File Permissions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</a:t>
            </a:r>
            <a:endParaRPr/>
          </a:p>
        </p:txBody>
      </p:sp>
      <p:sp>
        <p:nvSpPr>
          <p:cNvPr id="1178" name="Google Shape;1178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6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Groups allow multiple related users to share file permissions.</a:t>
            </a:r>
            <a:endParaRPr/>
          </a:p>
        </p:txBody>
      </p:sp>
      <p:sp>
        <p:nvSpPr>
          <p:cNvPr id="1184" name="Google Shape;1184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Determining Group Membership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191" name="Google Shape;1191;p68"/>
          <p:cNvSpPr txBox="1"/>
          <p:nvPr/>
        </p:nvSpPr>
        <p:spPr>
          <a:xfrm>
            <a:off x="3086100" y="734775"/>
            <a:ext cx="23304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Adding Users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198" name="Google Shape;1198;p69"/>
          <p:cNvSpPr txBox="1"/>
          <p:nvPr/>
        </p:nvSpPr>
        <p:spPr>
          <a:xfrm>
            <a:off x="3086100" y="734775"/>
            <a:ext cx="25089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useradd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udo adduser new_user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Users</a:t>
            </a:r>
            <a:endParaRPr/>
          </a:p>
        </p:txBody>
      </p:sp>
      <p:sp>
        <p:nvSpPr>
          <p:cNvPr id="1204" name="Google Shape;1204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Demonstration</a:t>
            </a:r>
            <a:endParaRPr/>
          </a:p>
        </p:txBody>
      </p:sp>
      <p:sp>
        <p:nvSpPr>
          <p:cNvPr id="1205" name="Google Shape;120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7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How do you add users to a system?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Font typeface="Roboto Mono"/>
              <a:buChar char="-"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seradd, adduser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Advantages of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adduser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over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useradd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Easier to customize user creation process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set user passwords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Create and manage groups / group memberships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Primary and Secondary Groups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Inspecting and setting file permissions.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and manage users and groups.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Elevate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privileges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with sudo and su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and Secondary Groups</a:t>
            </a:r>
            <a:endParaRPr/>
          </a:p>
        </p:txBody>
      </p:sp>
      <p:sp>
        <p:nvSpPr>
          <p:cNvPr id="1218" name="Google Shape;1218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 Demonstration</a:t>
            </a:r>
            <a:endParaRPr/>
          </a:p>
        </p:txBody>
      </p:sp>
      <p:sp>
        <p:nvSpPr>
          <p:cNvPr id="1219" name="Google Shape;1219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/>
              <a:t>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user’s primary group</a:t>
            </a:r>
            <a:r>
              <a:rPr lang="en" sz="1800"/>
              <a:t> 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sets the group owner of a file or process when that user creates a file.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user’s secondary group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determines which files they have access to.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Managing Groups</a:t>
            </a:r>
            <a:endParaRPr/>
          </a:p>
        </p:txBody>
      </p:sp>
      <p:sp>
        <p:nvSpPr>
          <p:cNvPr id="1227" name="Google Shape;1227;p73"/>
          <p:cNvSpPr txBox="1"/>
          <p:nvPr/>
        </p:nvSpPr>
        <p:spPr>
          <a:xfrm>
            <a:off x="2042250" y="1312125"/>
            <a:ext cx="3416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udo usermod -aG &lt;groupname&gt; &lt;username&gt;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33" name="Google Shape;123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User and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run user and group commands and then answer the provided questions.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5"/>
          <p:cNvSpPr txBox="1"/>
          <p:nvPr/>
        </p:nvSpPr>
        <p:spPr>
          <a:xfrm>
            <a:off x="2844675" y="3589950"/>
            <a:ext cx="36528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User and Groups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</a:t>
            </a:r>
            <a:endParaRPr/>
          </a:p>
        </p:txBody>
      </p:sp>
      <p:sp>
        <p:nvSpPr>
          <p:cNvPr id="1246" name="Google Shape;1246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</a:t>
            </a:r>
            <a:endParaRPr/>
          </a:p>
        </p:txBody>
      </p:sp>
      <p:sp>
        <p:nvSpPr>
          <p:cNvPr id="1252" name="Google Shape;1252;p77"/>
          <p:cNvSpPr txBox="1"/>
          <p:nvPr>
            <p:ph idx="1" type="subTitle"/>
          </p:nvPr>
        </p:nvSpPr>
        <p:spPr>
          <a:xfrm>
            <a:off x="0" y="612975"/>
            <a:ext cx="9144000" cy="606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Sudo</a:t>
            </a:r>
            <a:r>
              <a:rPr lang="en">
                <a:solidFill>
                  <a:schemeClr val="dk1"/>
                </a:solidFill>
              </a:rPr>
              <a:t> is a safe way for normal users to run privileged commands that they shouldn’t always have access to.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s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udo</a:t>
            </a:r>
            <a:r>
              <a:rPr lang="en" sz="1600"/>
              <a:t>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stands for superuser, allowing normal users to run a privileged command by entering their password.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5" name="Google Shape;1255;p7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et up by installing the sudo package and then adding privileged users to the sudo group.</a:t>
            </a:r>
            <a:endParaRPr sz="1600"/>
          </a:p>
        </p:txBody>
      </p:sp>
      <p:sp>
        <p:nvSpPr>
          <p:cNvPr id="1256" name="Google Shape;1256;p7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Once a member of the sudo group, they will have to enter a password everytime they want to run privileged commands.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7" name="Google Shape;1257;p7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The system administrator can also control which commands the user can run as root.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7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Using sudo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64" name="Google Shape;1264;p78"/>
          <p:cNvSpPr txBox="1"/>
          <p:nvPr/>
        </p:nvSpPr>
        <p:spPr>
          <a:xfrm>
            <a:off x="2970625" y="671825"/>
            <a:ext cx="27501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Using sudo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Controlling 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available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commands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Logging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70" name="Google Shape;127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Sudo Wrestling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interpret suspicious activity occurring in an </a:t>
            </a: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auth.log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file.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Sudo Wrestling</a:t>
            </a:r>
            <a:endParaRPr/>
          </a:p>
        </p:txBody>
      </p:sp>
      <p:sp>
        <p:nvSpPr>
          <p:cNvPr id="1277" name="Google Shape;1277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  <p:sp>
        <p:nvSpPr>
          <p:cNvPr id="1278" name="Google Shape;1278;p8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Add your new user to the sudo group to allow them to run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nano</a:t>
            </a:r>
            <a:r>
              <a:rPr lang="en" sz="1200">
                <a:solidFill>
                  <a:srgbClr val="24292E"/>
                </a:solidFill>
              </a:rPr>
              <a:t> and/or </a:t>
            </a:r>
            <a:r>
              <a:rPr lang="en" sz="12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vi</a:t>
            </a:r>
            <a:r>
              <a:rPr lang="en" sz="1200">
                <a:solidFill>
                  <a:srgbClr val="24292E"/>
                </a:solidFill>
              </a:rPr>
              <a:t> as root.</a:t>
            </a:r>
            <a:endParaRPr sz="1200">
              <a:solidFill>
                <a:srgbClr val="24292E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24292E"/>
                </a:solidFill>
              </a:rPr>
              <a:t>This allows them to read and modify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root</a:t>
            </a:r>
            <a:r>
              <a:rPr lang="en" sz="1200">
                <a:solidFill>
                  <a:srgbClr val="24292E"/>
                </a:solidFill>
              </a:rPr>
              <a:t>-owned files, such as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/etc/passwd</a:t>
            </a:r>
            <a:r>
              <a:rPr lang="en" sz="1200">
                <a:solidFill>
                  <a:srgbClr val="24292E"/>
                </a:solidFill>
              </a:rPr>
              <a:t> and </a:t>
            </a:r>
            <a:r>
              <a:rPr lang="en" sz="12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/etc/shadow</a:t>
            </a:r>
            <a:endParaRPr sz="1200"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☐"/>
            </a:pPr>
            <a:r>
              <a:rPr lang="en" sz="1200">
                <a:solidFill>
                  <a:srgbClr val="24292E"/>
                </a:solidFill>
              </a:rPr>
              <a:t>Determine which user's account has been compromised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Inspect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sudoers</a:t>
            </a:r>
            <a:r>
              <a:rPr lang="en" sz="1200">
                <a:solidFill>
                  <a:srgbClr val="24292E"/>
                </a:solidFill>
              </a:rPr>
              <a:t> log for evidence of brute-force attempts to </a:t>
            </a:r>
            <a:r>
              <a:rPr lang="en" sz="10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sudo cp /etc/shadow</a:t>
            </a:r>
            <a:r>
              <a:rPr lang="en" sz="1200">
                <a:solidFill>
                  <a:srgbClr val="24292E"/>
                </a:solidFill>
              </a:rPr>
              <a:t> to a directory in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/home</a:t>
            </a:r>
            <a:endParaRPr sz="1200">
              <a:solidFill>
                <a:srgbClr val="24292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Identify which user was attempting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sudo</a:t>
            </a:r>
            <a:endParaRPr sz="1200">
              <a:solidFill>
                <a:srgbClr val="24292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Search for other suspicious activity in that user's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.bash_history</a:t>
            </a:r>
            <a:endParaRPr sz="1200">
              <a:solidFill>
                <a:srgbClr val="24292E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☐"/>
            </a:pPr>
            <a:r>
              <a:rPr lang="en" sz="1200">
                <a:solidFill>
                  <a:srgbClr val="24292E"/>
                </a:solidFill>
              </a:rPr>
              <a:t>Remove that user from privileged groups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☐"/>
            </a:pPr>
            <a:r>
              <a:rPr lang="en" sz="1200">
                <a:solidFill>
                  <a:srgbClr val="24292E"/>
                </a:solidFill>
              </a:rPr>
              <a:t>Change that user's password </a:t>
            </a:r>
            <a:r>
              <a:rPr i="1" lang="en" sz="1200">
                <a:solidFill>
                  <a:srgbClr val="24292E"/>
                </a:solidFill>
              </a:rPr>
              <a:t>or</a:t>
            </a:r>
            <a:r>
              <a:rPr lang="en" sz="1200">
                <a:solidFill>
                  <a:srgbClr val="24292E"/>
                </a:solidFill>
              </a:rPr>
              <a:t> remove their account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280" name="Google Shape;1280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81"/>
          <p:cNvSpPr txBox="1"/>
          <p:nvPr/>
        </p:nvSpPr>
        <p:spPr>
          <a:xfrm>
            <a:off x="2844675" y="3589950"/>
            <a:ext cx="36528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Sudo Wrestling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5"/>
          <p:cNvSpPr txBox="1"/>
          <p:nvPr>
            <p:ph type="title"/>
          </p:nvPr>
        </p:nvSpPr>
        <p:spPr>
          <a:xfrm>
            <a:off x="237100" y="1406600"/>
            <a:ext cx="8595300" cy="14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Like Google Docs,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Linux has </a:t>
            </a:r>
            <a:r>
              <a:rPr lang="en"/>
              <a:t>access controls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granting permission to access documents and files on a host.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Users</a:t>
            </a:r>
            <a:endParaRPr/>
          </a:p>
        </p:txBody>
      </p:sp>
      <p:sp>
        <p:nvSpPr>
          <p:cNvPr id="1292" name="Google Shape;1292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Switching User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299" name="Google Shape;1299;p83"/>
          <p:cNvSpPr txBox="1"/>
          <p:nvPr/>
        </p:nvSpPr>
        <p:spPr>
          <a:xfrm>
            <a:off x="3117600" y="955250"/>
            <a:ext cx="22149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 &lt;username&gt;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8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305" name="Google Shape;1305;p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8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su-per Privileged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students will crack user passwords, and then use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su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to run files they ordinarily don’t use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su-per Privileged</a:t>
            </a:r>
            <a:endParaRPr/>
          </a:p>
        </p:txBody>
      </p:sp>
      <p:sp>
        <p:nvSpPr>
          <p:cNvPr id="1312" name="Google Shape;1312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</a:t>
            </a:r>
            <a:endParaRPr/>
          </a:p>
        </p:txBody>
      </p:sp>
      <p:sp>
        <p:nvSpPr>
          <p:cNvPr id="1313" name="Google Shape;1313;p8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Cracking Passwords</a:t>
            </a:r>
            <a:endParaRPr sz="1200"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What happens when you try to read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/etc/shadow</a:t>
            </a:r>
            <a:r>
              <a:rPr lang="en" sz="1200">
                <a:solidFill>
                  <a:srgbClr val="24292E"/>
                </a:solidFill>
              </a:rPr>
              <a:t>? Why does this happen?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An administrator left a copy of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/etc/shadow</a:t>
            </a:r>
            <a:r>
              <a:rPr lang="en" sz="1200">
                <a:solidFill>
                  <a:srgbClr val="24292E"/>
                </a:solidFill>
              </a:rPr>
              <a:t> in one of the tmp directories. Find it.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Create a new folder in your </a:t>
            </a:r>
            <a:r>
              <a:rPr lang="en" sz="12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1200">
                <a:solidFill>
                  <a:srgbClr val="24292E"/>
                </a:solidFill>
              </a:rPr>
              <a:t> directory, called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.hidden</a:t>
            </a:r>
            <a:r>
              <a:rPr lang="en" sz="1200">
                <a:solidFill>
                  <a:srgbClr val="24292E"/>
                </a:solidFill>
              </a:rPr>
              <a:t>, and change into it.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Move the copied </a:t>
            </a:r>
            <a:r>
              <a:rPr lang="en" sz="1200">
                <a:solidFill>
                  <a:srgbClr val="24292E"/>
                </a:solidFill>
                <a:latin typeface="Roboto Mono"/>
                <a:ea typeface="Roboto Mono"/>
                <a:cs typeface="Roboto Mono"/>
                <a:sym typeface="Roboto Mono"/>
              </a:rPr>
              <a:t>shadow</a:t>
            </a:r>
            <a:r>
              <a:rPr lang="en" sz="1200">
                <a:solidFill>
                  <a:srgbClr val="24292E"/>
                </a:solidFill>
              </a:rPr>
              <a:t> file you found into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.hidden,</a:t>
            </a:r>
            <a:r>
              <a:rPr lang="en" sz="1200">
                <a:solidFill>
                  <a:srgbClr val="24292E"/>
                </a:solidFill>
              </a:rPr>
              <a:t> and change into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.hidden</a:t>
            </a:r>
            <a:r>
              <a:rPr lang="en" sz="1200">
                <a:solidFill>
                  <a:srgbClr val="24292E"/>
                </a:solidFill>
              </a:rPr>
              <a:t>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There's a program called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john-the-ripper</a:t>
            </a:r>
            <a:r>
              <a:rPr lang="en" sz="1200">
                <a:solidFill>
                  <a:srgbClr val="24292E"/>
                </a:solidFill>
              </a:rPr>
              <a:t> on your VM. Run it, and pass the shadow file as argument.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☐"/>
            </a:pPr>
            <a:r>
              <a:rPr lang="en" sz="1200">
                <a:solidFill>
                  <a:srgbClr val="24292E"/>
                </a:solidFill>
              </a:rPr>
              <a:t>What do you see when </a:t>
            </a:r>
            <a:r>
              <a:rPr lang="en" sz="1200">
                <a:solidFill>
                  <a:srgbClr val="24292E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john</a:t>
            </a:r>
            <a:r>
              <a:rPr lang="en" sz="1200">
                <a:solidFill>
                  <a:srgbClr val="24292E"/>
                </a:solidFill>
              </a:rPr>
              <a:t> finishes running? Record your response.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Finding the Flag</a:t>
            </a:r>
            <a:endParaRPr sz="1200"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☐"/>
            </a:pPr>
            <a:r>
              <a:rPr lang="en" sz="1200">
                <a:solidFill>
                  <a:srgbClr val="24292E"/>
                </a:solidFill>
              </a:rPr>
              <a:t>One of the users has a "flag" file somewhere in their home directory that is executable.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☐"/>
            </a:pPr>
            <a:r>
              <a:rPr lang="en" sz="1200">
                <a:solidFill>
                  <a:srgbClr val="24292E"/>
                </a:solidFill>
              </a:rPr>
              <a:t>Find out who, and what the path to the file is.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☐"/>
            </a:pPr>
            <a:r>
              <a:rPr lang="en" sz="1200">
                <a:solidFill>
                  <a:srgbClr val="24292E"/>
                </a:solidFill>
              </a:rPr>
              <a:t>Use the passwords you just cracked to login as the user who owns the flag.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☐"/>
            </a:pPr>
            <a:r>
              <a:rPr lang="en" sz="1200">
                <a:solidFill>
                  <a:srgbClr val="24292E"/>
                </a:solidFill>
              </a:rPr>
              <a:t>Move into the directory you found, and run the flag file.</a:t>
            </a:r>
            <a:endParaRPr sz="1200">
              <a:solidFill>
                <a:srgbClr val="24292E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Roboto"/>
              <a:buChar char="☐"/>
            </a:pPr>
            <a:r>
              <a:rPr lang="en" sz="1200">
                <a:solidFill>
                  <a:srgbClr val="24292E"/>
                </a:solidFill>
              </a:rPr>
              <a:t>If all goes well, you should get a message verifying that you have found the flag!</a:t>
            </a:r>
            <a:endParaRPr sz="12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8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8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86"/>
          <p:cNvSpPr txBox="1"/>
          <p:nvPr/>
        </p:nvSpPr>
        <p:spPr>
          <a:xfrm>
            <a:off x="2844675" y="3589950"/>
            <a:ext cx="36528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su-per</a:t>
            </a:r>
            <a:r>
              <a:rPr lang="en" sz="18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 Privilege</a:t>
            </a:r>
            <a:endParaRPr sz="18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8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Inspecting and setting file permissions.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and manage users and groups.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Elevate privileges with sudo and su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87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7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7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File Permissions</a:t>
            </a:r>
            <a:endParaRPr/>
          </a:p>
        </p:txBody>
      </p:sp>
      <p:sp>
        <p:nvSpPr>
          <p:cNvPr id="1048" name="Google Shape;1048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6"/>
          <p:cNvSpPr txBox="1"/>
          <p:nvPr/>
        </p:nvSpPr>
        <p:spPr>
          <a:xfrm>
            <a:off x="1617150" y="1091675"/>
            <a:ext cx="59097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-rw-r--r--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File Permissions</a:t>
            </a:r>
            <a:endParaRPr/>
          </a:p>
        </p:txBody>
      </p:sp>
      <p:sp>
        <p:nvSpPr>
          <p:cNvPr id="1055" name="Google Shape;1055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7"/>
          <p:cNvSpPr txBox="1"/>
          <p:nvPr/>
        </p:nvSpPr>
        <p:spPr>
          <a:xfrm>
            <a:off x="1617150" y="1091675"/>
            <a:ext cx="59097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-rw-r--r--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7" name="Google Shape;1057;p57"/>
          <p:cNvSpPr/>
          <p:nvPr/>
        </p:nvSpPr>
        <p:spPr>
          <a:xfrm>
            <a:off x="1784500" y="1427575"/>
            <a:ext cx="640200" cy="640200"/>
          </a:xfrm>
          <a:prstGeom prst="rect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8" name="Google Shape;1058;p57"/>
          <p:cNvCxnSpPr>
            <a:endCxn id="1057" idx="2"/>
          </p:cNvCxnSpPr>
          <p:nvPr/>
        </p:nvCxnSpPr>
        <p:spPr>
          <a:xfrm rot="10800000">
            <a:off x="2104600" y="2067775"/>
            <a:ext cx="0" cy="2306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9" name="Google Shape;1059;p57"/>
          <p:cNvSpPr txBox="1"/>
          <p:nvPr/>
        </p:nvSpPr>
        <p:spPr>
          <a:xfrm>
            <a:off x="2104600" y="4373975"/>
            <a:ext cx="5422200" cy="4794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SUID (We’ll talk about this part later)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File Permissions</a:t>
            </a:r>
            <a:endParaRPr/>
          </a:p>
        </p:txBody>
      </p:sp>
      <p:sp>
        <p:nvSpPr>
          <p:cNvPr id="1065" name="Google Shape;1065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8"/>
          <p:cNvSpPr txBox="1"/>
          <p:nvPr/>
        </p:nvSpPr>
        <p:spPr>
          <a:xfrm>
            <a:off x="1617150" y="1091675"/>
            <a:ext cx="59097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-rw-r--r--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67" name="Google Shape;1067;p58"/>
          <p:cNvCxnSpPr>
            <a:endCxn id="1068" idx="2"/>
          </p:cNvCxnSpPr>
          <p:nvPr/>
        </p:nvCxnSpPr>
        <p:spPr>
          <a:xfrm rot="10800000">
            <a:off x="2104600" y="2067775"/>
            <a:ext cx="0" cy="2306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9" name="Google Shape;1069;p58"/>
          <p:cNvSpPr txBox="1"/>
          <p:nvPr/>
        </p:nvSpPr>
        <p:spPr>
          <a:xfrm>
            <a:off x="2104600" y="4373975"/>
            <a:ext cx="5422200" cy="4794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SUID (We’ll talk about this part later)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58"/>
          <p:cNvSpPr/>
          <p:nvPr/>
        </p:nvSpPr>
        <p:spPr>
          <a:xfrm>
            <a:off x="2445775" y="1291175"/>
            <a:ext cx="1532700" cy="923700"/>
          </a:xfrm>
          <a:prstGeom prst="rect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8"/>
          <p:cNvSpPr/>
          <p:nvPr/>
        </p:nvSpPr>
        <p:spPr>
          <a:xfrm>
            <a:off x="3212125" y="3789300"/>
            <a:ext cx="4325400" cy="479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Owner permission (in this case, read and write)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72" name="Google Shape;1072;p58"/>
          <p:cNvCxnSpPr/>
          <p:nvPr/>
        </p:nvCxnSpPr>
        <p:spPr>
          <a:xfrm rot="10800000">
            <a:off x="3212125" y="2256950"/>
            <a:ext cx="0" cy="16251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File Permissions</a:t>
            </a:r>
            <a:endParaRPr/>
          </a:p>
        </p:txBody>
      </p:sp>
      <p:sp>
        <p:nvSpPr>
          <p:cNvPr id="1078" name="Google Shape;1078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59"/>
          <p:cNvSpPr txBox="1"/>
          <p:nvPr/>
        </p:nvSpPr>
        <p:spPr>
          <a:xfrm>
            <a:off x="1617150" y="1091675"/>
            <a:ext cx="59097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-rw-r--r--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80" name="Google Shape;1080;p59"/>
          <p:cNvCxnSpPr>
            <a:endCxn id="1081" idx="2"/>
          </p:cNvCxnSpPr>
          <p:nvPr/>
        </p:nvCxnSpPr>
        <p:spPr>
          <a:xfrm rot="10800000">
            <a:off x="2104600" y="2067775"/>
            <a:ext cx="0" cy="2306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2" name="Google Shape;1082;p59"/>
          <p:cNvSpPr txBox="1"/>
          <p:nvPr/>
        </p:nvSpPr>
        <p:spPr>
          <a:xfrm>
            <a:off x="2104600" y="4373975"/>
            <a:ext cx="5422200" cy="4794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SUID (We’ll talk about this part later)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59"/>
          <p:cNvSpPr/>
          <p:nvPr/>
        </p:nvSpPr>
        <p:spPr>
          <a:xfrm>
            <a:off x="4133325" y="1291175"/>
            <a:ext cx="1532700" cy="9237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1C75"/>
              </a:solidFill>
            </a:endParaRPr>
          </a:p>
        </p:txBody>
      </p:sp>
      <p:sp>
        <p:nvSpPr>
          <p:cNvPr id="1084" name="Google Shape;1084;p59"/>
          <p:cNvSpPr/>
          <p:nvPr/>
        </p:nvSpPr>
        <p:spPr>
          <a:xfrm>
            <a:off x="3212125" y="3789300"/>
            <a:ext cx="4325400" cy="479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Owner permission (in this case, read and write)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5" name="Google Shape;1085;p59"/>
          <p:cNvCxnSpPr/>
          <p:nvPr/>
        </p:nvCxnSpPr>
        <p:spPr>
          <a:xfrm rot="10800000">
            <a:off x="3212125" y="2256950"/>
            <a:ext cx="0" cy="16251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6" name="Google Shape;1086;p59"/>
          <p:cNvSpPr/>
          <p:nvPr/>
        </p:nvSpPr>
        <p:spPr>
          <a:xfrm>
            <a:off x="4815700" y="3201575"/>
            <a:ext cx="2711100" cy="479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 Permission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7" name="Google Shape;1087;p59"/>
          <p:cNvCxnSpPr/>
          <p:nvPr/>
        </p:nvCxnSpPr>
        <p:spPr>
          <a:xfrm rot="10800000">
            <a:off x="4815700" y="2256950"/>
            <a:ext cx="0" cy="11529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File Permissions</a:t>
            </a:r>
            <a:endParaRPr/>
          </a:p>
        </p:txBody>
      </p:sp>
      <p:sp>
        <p:nvSpPr>
          <p:cNvPr id="1093" name="Google Shape;109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0"/>
          <p:cNvSpPr txBox="1"/>
          <p:nvPr/>
        </p:nvSpPr>
        <p:spPr>
          <a:xfrm>
            <a:off x="1617150" y="1091675"/>
            <a:ext cx="59097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Mono"/>
                <a:ea typeface="Roboto Mono"/>
                <a:cs typeface="Roboto Mono"/>
                <a:sym typeface="Roboto Mono"/>
              </a:rPr>
              <a:t>-rw-r--r--</a:t>
            </a:r>
            <a:endParaRPr sz="7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095" name="Google Shape;1095;p60"/>
          <p:cNvCxnSpPr>
            <a:endCxn id="1096" idx="2"/>
          </p:cNvCxnSpPr>
          <p:nvPr/>
        </p:nvCxnSpPr>
        <p:spPr>
          <a:xfrm rot="10800000">
            <a:off x="2104600" y="2067775"/>
            <a:ext cx="0" cy="2306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7" name="Google Shape;1097;p60"/>
          <p:cNvSpPr txBox="1"/>
          <p:nvPr/>
        </p:nvSpPr>
        <p:spPr>
          <a:xfrm>
            <a:off x="2104600" y="4373975"/>
            <a:ext cx="5422200" cy="4794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SUID (We’ll talk about this part later)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8" name="Google Shape;1098;p60"/>
          <p:cNvSpPr/>
          <p:nvPr/>
        </p:nvSpPr>
        <p:spPr>
          <a:xfrm>
            <a:off x="5760350" y="1291175"/>
            <a:ext cx="1532700" cy="923700"/>
          </a:xfrm>
          <a:prstGeom prst="rect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0"/>
          <p:cNvSpPr/>
          <p:nvPr/>
        </p:nvSpPr>
        <p:spPr>
          <a:xfrm>
            <a:off x="3212125" y="3789300"/>
            <a:ext cx="4325400" cy="479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Owner permission (in this case, read and write)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0" name="Google Shape;1100;p60"/>
          <p:cNvCxnSpPr/>
          <p:nvPr/>
        </p:nvCxnSpPr>
        <p:spPr>
          <a:xfrm rot="10800000">
            <a:off x="3212125" y="2256950"/>
            <a:ext cx="0" cy="16251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1" name="Google Shape;1101;p60"/>
          <p:cNvSpPr/>
          <p:nvPr/>
        </p:nvSpPr>
        <p:spPr>
          <a:xfrm>
            <a:off x="4815700" y="3201575"/>
            <a:ext cx="2711100" cy="479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 Permission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2" name="Google Shape;1102;p60"/>
          <p:cNvCxnSpPr/>
          <p:nvPr/>
        </p:nvCxnSpPr>
        <p:spPr>
          <a:xfrm rot="10800000">
            <a:off x="4815700" y="2256950"/>
            <a:ext cx="0" cy="11529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60"/>
          <p:cNvSpPr/>
          <p:nvPr/>
        </p:nvSpPr>
        <p:spPr>
          <a:xfrm>
            <a:off x="5588450" y="2613850"/>
            <a:ext cx="1949100" cy="4794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Other / World Permission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4" name="Google Shape;1104;p60"/>
          <p:cNvCxnSpPr/>
          <p:nvPr/>
        </p:nvCxnSpPr>
        <p:spPr>
          <a:xfrm rot="10800000">
            <a:off x="6526100" y="2204425"/>
            <a:ext cx="1200" cy="402900"/>
          </a:xfrm>
          <a:prstGeom prst="straightConnector1">
            <a:avLst/>
          </a:prstGeom>
          <a:noFill/>
          <a:ln cap="flat" cmpd="sng" w="28575">
            <a:solidFill>
              <a:srgbClr val="741B4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File Permissions</a:t>
            </a:r>
            <a:endParaRPr/>
          </a:p>
        </p:txBody>
      </p:sp>
      <p:sp>
        <p:nvSpPr>
          <p:cNvPr id="1110" name="Google Shape;111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permissions can be set using two different notations: Symbolic and Octal</a:t>
            </a:r>
            <a:endParaRPr/>
          </a:p>
        </p:txBody>
      </p:sp>
      <p:sp>
        <p:nvSpPr>
          <p:cNvPr id="1111" name="Google Shape;111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2" name="Google Shape;1112;p61"/>
          <p:cNvGraphicFramePr/>
          <p:nvPr/>
        </p:nvGraphicFramePr>
        <p:xfrm>
          <a:off x="2380075" y="175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{6EA9C209-CCA5-4028-90A7-3CB9A0907E41}</a:tableStyleId>
              </a:tblPr>
              <a:tblGrid>
                <a:gridCol w="460550"/>
                <a:gridCol w="2339550"/>
              </a:tblGrid>
              <a:tr h="4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ead 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rite 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</a:t>
                      </a:r>
                      <a:r>
                        <a:rPr lang="en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xecute </a:t>
                      </a:r>
                      <a:endParaRPr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13" name="Google Shape;1113;p61"/>
          <p:cNvSpPr/>
          <p:nvPr/>
        </p:nvSpPr>
        <p:spPr>
          <a:xfrm>
            <a:off x="2380025" y="1387400"/>
            <a:ext cx="2800200" cy="36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Symbolic Notation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4" name="Google Shape;1114;p61"/>
          <p:cNvSpPr txBox="1"/>
          <p:nvPr/>
        </p:nvSpPr>
        <p:spPr>
          <a:xfrm>
            <a:off x="1891100" y="3144725"/>
            <a:ext cx="43659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4800">
                <a:latin typeface="Roboto Mono"/>
                <a:ea typeface="Roboto Mono"/>
                <a:cs typeface="Roboto Mono"/>
                <a:sym typeface="Roboto Mono"/>
              </a:rPr>
              <a:t>wx rw- r--</a:t>
            </a:r>
            <a:endParaRPr sz="48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5" name="Google Shape;1115;p61"/>
          <p:cNvSpPr/>
          <p:nvPr/>
        </p:nvSpPr>
        <p:spPr>
          <a:xfrm rot="-5400000">
            <a:off x="2402575" y="3497750"/>
            <a:ext cx="204000" cy="12060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1"/>
          <p:cNvSpPr txBox="1"/>
          <p:nvPr/>
        </p:nvSpPr>
        <p:spPr>
          <a:xfrm>
            <a:off x="1797025" y="4235100"/>
            <a:ext cx="14151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 can read, write execute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61"/>
          <p:cNvSpPr txBox="1"/>
          <p:nvPr/>
        </p:nvSpPr>
        <p:spPr>
          <a:xfrm>
            <a:off x="3313938" y="4235100"/>
            <a:ext cx="1319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can read and write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61"/>
          <p:cNvSpPr txBox="1"/>
          <p:nvPr/>
        </p:nvSpPr>
        <p:spPr>
          <a:xfrm>
            <a:off x="4852900" y="4350750"/>
            <a:ext cx="1466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Others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can read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9" name="Google Shape;1119;p61"/>
          <p:cNvSpPr/>
          <p:nvPr/>
        </p:nvSpPr>
        <p:spPr>
          <a:xfrm rot="-5400000">
            <a:off x="3871650" y="3497750"/>
            <a:ext cx="204000" cy="12060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1"/>
          <p:cNvSpPr/>
          <p:nvPr/>
        </p:nvSpPr>
        <p:spPr>
          <a:xfrm rot="-5400000">
            <a:off x="5340725" y="3497750"/>
            <a:ext cx="204000" cy="1206000"/>
          </a:xfrm>
          <a:prstGeom prst="leftBrace">
            <a:avLst>
              <a:gd fmla="val 8333" name="adj1"/>
              <a:gd fmla="val 50003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